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5" r:id="rId1"/>
    <p:sldMasterId id="2147484054" r:id="rId2"/>
  </p:sldMasterIdLst>
  <p:sldIdLst>
    <p:sldId id="257" r:id="rId3"/>
    <p:sldId id="256" r:id="rId4"/>
    <p:sldId id="271" r:id="rId5"/>
    <p:sldId id="258" r:id="rId6"/>
    <p:sldId id="259" r:id="rId7"/>
    <p:sldId id="272" r:id="rId8"/>
    <p:sldId id="268" r:id="rId9"/>
    <p:sldId id="269" r:id="rId10"/>
    <p:sldId id="274" r:id="rId11"/>
    <p:sldId id="275" r:id="rId12"/>
    <p:sldId id="264" r:id="rId13"/>
    <p:sldId id="260" r:id="rId14"/>
    <p:sldId id="261" r:id="rId15"/>
    <p:sldId id="262" r:id="rId16"/>
    <p:sldId id="263" r:id="rId17"/>
    <p:sldId id="273" r:id="rId18"/>
    <p:sldId id="265" r:id="rId19"/>
    <p:sldId id="266" r:id="rId20"/>
    <p:sldId id="26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D9D9D9"/>
    <a:srgbClr val="FF73F3"/>
    <a:srgbClr val="FDFF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CF545D-963E-4564-B16A-42E58652E308}" v="319" dt="2021-03-03T17:51:54.287"/>
    <p1510:client id="{331A0549-257C-48D9-9EC3-2F60F0E74738}" v="411" dt="2021-03-06T07:34:55.079"/>
    <p1510:client id="{48D4EEEF-A3C2-4A95-BC48-CDC7ACA3E455}" v="1115" dt="2021-03-03T19:01:35.386"/>
    <p1510:client id="{853DF67B-D763-4190-84C3-A55387A7BDA3}" v="70" dt="2021-03-04T05:05:04.082"/>
    <p1510:client id="{B4A5FF75-00EC-4175-9E43-B10A32F6AC6E}" v="47" dt="2021-03-05T05:31:11.042"/>
    <p1510:client id="{C27429F0-9061-415A-89E0-A64722E7D856}" v="794" dt="2021-03-04T06:54:35.760"/>
    <p1510:client id="{D4350691-7F80-4782-A0DB-F03F55012A08}" v="7" dt="2021-03-05T12:21:00.6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microsoft.com/office/2015/10/relationships/revisionInfo" Target="revisionInfo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3-04T05:54:00.49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10552 4493 16383 0 0,'0'0'-16383'0'0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3-04T05:54:00.49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10552 4493 16383 0 0,'0'0'-16383'0'0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3-04T05:54:00.49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10552 4493 16383 0 0,'0'0'-16383'0'0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3-04T05:54:00.49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10552 4493 16383 0 0,'0'0'-16383'0'0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3-04T05:54:00.49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10552 4493 16383 0 0,'0'0'-16383'0'0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3-05T05:26:19.95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10552 4493 16383 0 0,'0'0'-16383'0'0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03-05T05:26:19.95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10552 4493 16383 0 0,'0'0'-16383'0'0</inkml:trace>
</inkml:ink>
</file>

<file path=ppt/media/image1.jpeg>
</file>

<file path=ppt/media/image10.png>
</file>

<file path=ppt/media/image11.svg>
</file>

<file path=ppt/media/image12.jpeg>
</file>

<file path=ppt/media/image13.jpe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jpeg>
</file>

<file path=ppt/media/image4.jpe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3650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579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0730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8111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2078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2143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5322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7020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9438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7156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831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8584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3/5/2021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8142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4750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4828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01219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77458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36509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0391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911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36491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628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02295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679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952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790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870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896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3/5/2021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383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192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82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</a:t>
            </a:r>
          </a:p>
          <a:p>
            <a:pPr lvl="6"/>
            <a:r>
              <a:rPr lang="en-US"/>
              <a:t>Seven</a:t>
            </a:r>
          </a:p>
          <a:p>
            <a:pPr lvl="7"/>
            <a:r>
              <a:rPr lang="en-US"/>
              <a:t>Eight</a:t>
            </a:r>
          </a:p>
          <a:p>
            <a:pPr lvl="8"/>
            <a:r>
              <a:rPr lang="en-US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411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  <p:sldLayoutId id="2147483738" r:id="rId18"/>
    <p:sldLayoutId id="2147484052" r:id="rId19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3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1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gds70.deviantart.com/art/background-gradient-dark-green-122273736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gds70.deviantart.com/art/background-gradient-dark-green-122273736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eactjs.org/docs/hooks-reference.html" TargetMode="External"/><Relationship Id="rId5" Type="http://schemas.openxmlformats.org/officeDocument/2006/relationships/hyperlink" Target="https://www.chartjs.org/docs/latest/" TargetMode="External"/><Relationship Id="rId4" Type="http://schemas.openxmlformats.org/officeDocument/2006/relationships/hyperlink" Target="https://material-ui.com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illiampilgrim.deviantart.com/art/Green-Glow-Background-287986968" TargetMode="External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www.allwhitebackground.com/green-background.html" TargetMode="External"/><Relationship Id="rId7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10" Type="http://schemas.openxmlformats.org/officeDocument/2006/relationships/image" Target="../media/image12.jpe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gds70.deviantart.com/art/background-gradient-dark-green-122273736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3">
            <a:extLst>
              <a:ext uri="{FF2B5EF4-FFF2-40B4-BE49-F238E27FC236}">
                <a16:creationId xmlns:a16="http://schemas.microsoft.com/office/drawing/2014/main" id="{A48D9C48-CA3D-4893-9BD6-6B3E9DFAC5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2">
                  <a:alpha val="0"/>
                </a:schemeClr>
              </a:gs>
              <a:gs pos="50000">
                <a:schemeClr val="tx2">
                  <a:alpha val="35000"/>
                </a:schemeClr>
              </a:gs>
              <a:gs pos="100000">
                <a:schemeClr val="tx2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3466" y="643467"/>
            <a:ext cx="10905059" cy="33303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Franklin Gothic Medium"/>
                <a:cs typeface="Calibri Light"/>
              </a:rPr>
              <a:t>Expense Tracker</a:t>
            </a:r>
            <a:endParaRPr lang="en-US" sz="5400" dirty="0">
              <a:solidFill>
                <a:schemeClr val="bg1"/>
              </a:solidFill>
              <a:latin typeface="Franklin Gothic Medium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3466" y="4133135"/>
            <a:ext cx="10902016" cy="145451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 Light"/>
                <a:cs typeface="Calibri"/>
              </a:rPr>
              <a:t>An Easy Way to Manage your Money....</a:t>
            </a:r>
            <a:endParaRPr lang="en-US" sz="2400" dirty="0">
              <a:solidFill>
                <a:schemeClr val="bg1"/>
              </a:solidFill>
              <a:latin typeface="Calibri Light"/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97767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Green, Background, Texture, Textured, Wallpaper, Backdrop, Background ...">
            <a:extLst>
              <a:ext uri="{FF2B5EF4-FFF2-40B4-BE49-F238E27FC236}">
                <a16:creationId xmlns:a16="http://schemas.microsoft.com/office/drawing/2014/main" id="{2F10D62E-575F-484F-8E71-8DEA79E9B7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2048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51CF8C-35EB-4446-90EB-3B7CB02FCC7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44886" y="-246343"/>
            <a:ext cx="10167937" cy="11795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Book"/>
              </a:rPr>
              <a:t>ER Diagram:</a:t>
            </a:r>
            <a:endParaRPr lang="en-US" sz="4800" dirty="0">
              <a:solidFill>
                <a:schemeClr val="accent6">
                  <a:lumMod val="20000"/>
                  <a:lumOff val="80000"/>
                </a:schemeClr>
              </a:solidFill>
              <a:latin typeface="Franklin Gothic Book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14:cNvPr>
              <p14:cNvContentPartPr/>
              <p14:nvPr/>
            </p14:nvContentPartPr>
            <p14:xfrm>
              <a:off x="5011830" y="2232771"/>
              <a:ext cx="9525" cy="9525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83080" y="-624729"/>
                <a:ext cx="2857500" cy="571500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2" descr="Diagram&#10;&#10;Description automatically generated">
            <a:extLst>
              <a:ext uri="{FF2B5EF4-FFF2-40B4-BE49-F238E27FC236}">
                <a16:creationId xmlns:a16="http://schemas.microsoft.com/office/drawing/2014/main" id="{58A7A496-A7E5-4710-9308-04EFE7BD3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811" y="1153778"/>
            <a:ext cx="8790956" cy="5323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275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Green, Background, Texture, Textured, Wallpaper, Backdrop, Background ...">
            <a:extLst>
              <a:ext uri="{FF2B5EF4-FFF2-40B4-BE49-F238E27FC236}">
                <a16:creationId xmlns:a16="http://schemas.microsoft.com/office/drawing/2014/main" id="{2F10D62E-575F-484F-8E71-8DEA79E9B7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2048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51CF8C-35EB-4446-90EB-3B7CB02FCC7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44886" y="-246343"/>
            <a:ext cx="10167937" cy="11795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Book"/>
              </a:rPr>
              <a:t>Naïve View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14:cNvPr>
              <p14:cNvContentPartPr/>
              <p14:nvPr/>
            </p14:nvContentPartPr>
            <p14:xfrm>
              <a:off x="5011830" y="2232771"/>
              <a:ext cx="9525" cy="9525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83080" y="-624729"/>
                <a:ext cx="2857500" cy="571500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8A7A496-A7E5-4710-9308-04EFE7BD3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271" y="1130450"/>
            <a:ext cx="12194541" cy="572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119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Green, Background, Texture, Textured, Wallpaper, Backdrop, Background ...">
            <a:extLst>
              <a:ext uri="{FF2B5EF4-FFF2-40B4-BE49-F238E27FC236}">
                <a16:creationId xmlns:a16="http://schemas.microsoft.com/office/drawing/2014/main" id="{163019EC-E91F-4960-974F-FBC7802D3E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79179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51CF8C-35EB-4446-90EB-3B7CB02FCC7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39647" y="74262"/>
            <a:ext cx="10167937" cy="1179513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Book"/>
              </a:rPr>
              <a:t>Income Panel:</a:t>
            </a:r>
          </a:p>
        </p:txBody>
      </p:sp>
      <p:pic>
        <p:nvPicPr>
          <p:cNvPr id="13" name="Picture 13">
            <a:extLst>
              <a:ext uri="{FF2B5EF4-FFF2-40B4-BE49-F238E27FC236}">
                <a16:creationId xmlns:a16="http://schemas.microsoft.com/office/drawing/2014/main" id="{4B557340-E44F-49B6-8012-3E67399DBC9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6062746" y="1340531"/>
            <a:ext cx="5792787" cy="4564062"/>
          </a:xfrm>
        </p:spPr>
      </p:pic>
      <p:pic>
        <p:nvPicPr>
          <p:cNvPr id="14" name="Picture 1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4C34165-A3E9-46C0-9177-589AC7CDCC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704" y="1327211"/>
            <a:ext cx="4267199" cy="5401517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97BA1650-8CF4-4106-8B48-1CC408B13C22}"/>
              </a:ext>
            </a:extLst>
          </p:cNvPr>
          <p:cNvSpPr/>
          <p:nvPr/>
        </p:nvSpPr>
        <p:spPr>
          <a:xfrm>
            <a:off x="4983342" y="3503358"/>
            <a:ext cx="979714" cy="484909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8462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Green, Background, Texture, Textured, Wallpaper, Backdrop, Background ...">
            <a:extLst>
              <a:ext uri="{FF2B5EF4-FFF2-40B4-BE49-F238E27FC236}">
                <a16:creationId xmlns:a16="http://schemas.microsoft.com/office/drawing/2014/main" id="{163019EC-E91F-4960-974F-FBC7802D3E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69283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51CF8C-35EB-4446-90EB-3B7CB02FCC7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39647" y="74262"/>
            <a:ext cx="10167937" cy="1179513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Book"/>
              </a:rPr>
              <a:t>Expense Panel:</a:t>
            </a:r>
          </a:p>
        </p:txBody>
      </p:sp>
      <p:pic>
        <p:nvPicPr>
          <p:cNvPr id="13" name="Picture 13" descr="Chart&#10;&#10;Description automatically generated">
            <a:extLst>
              <a:ext uri="{FF2B5EF4-FFF2-40B4-BE49-F238E27FC236}">
                <a16:creationId xmlns:a16="http://schemas.microsoft.com/office/drawing/2014/main" id="{4B557340-E44F-49B6-8012-3E67399DBC9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6062746" y="1337771"/>
            <a:ext cx="5792787" cy="4529998"/>
          </a:xfr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05719834-3F86-4417-AB74-248B8B28BB16}"/>
              </a:ext>
            </a:extLst>
          </p:cNvPr>
          <p:cNvSpPr/>
          <p:nvPr/>
        </p:nvSpPr>
        <p:spPr>
          <a:xfrm>
            <a:off x="4983342" y="3503358"/>
            <a:ext cx="979714" cy="484909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91ED58C-E727-4D74-B6EA-A518876DC2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517" y="1325935"/>
            <a:ext cx="4257303" cy="540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547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" name="Rectangle 12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4" descr="Green, Background, Texture, Textured, Wallpaper, Backdrop, Background ...">
            <a:extLst>
              <a:ext uri="{FF2B5EF4-FFF2-40B4-BE49-F238E27FC236}">
                <a16:creationId xmlns:a16="http://schemas.microsoft.com/office/drawing/2014/main" id="{2F10D62E-575F-484F-8E71-8DEA79E9B7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69283"/>
            <a:ext cx="12191979" cy="6857990"/>
          </a:xfrm>
          <a:prstGeom prst="rect">
            <a:avLst/>
          </a:prstGeom>
        </p:spPr>
      </p:pic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51CF8C-35EB-4446-90EB-3B7CB02FCC7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Book"/>
              </a:rPr>
              <a:t>Voice Command Inputs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D60984D-9DD5-4AEF-B37E-5819DE7164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2527" y="310724"/>
            <a:ext cx="4380494" cy="637994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20077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Green, Background, Texture, Textured, Wallpaper, Backdrop, Background ...">
            <a:extLst>
              <a:ext uri="{FF2B5EF4-FFF2-40B4-BE49-F238E27FC236}">
                <a16:creationId xmlns:a16="http://schemas.microsoft.com/office/drawing/2014/main" id="{2F10D62E-575F-484F-8E71-8DEA79E9B7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2048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51CF8C-35EB-4446-90EB-3B7CB02FCC7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44886" y="118999"/>
            <a:ext cx="10167937" cy="8141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Book"/>
              </a:rPr>
              <a:t>Evolved View: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14:cNvPr>
              <p14:cNvContentPartPr/>
              <p14:nvPr/>
            </p14:nvContentPartPr>
            <p14:xfrm>
              <a:off x="5011830" y="2232771"/>
              <a:ext cx="9525" cy="9525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92605" y="-615204"/>
                <a:ext cx="2857500" cy="571500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2">
            <a:extLst>
              <a:ext uri="{FF2B5EF4-FFF2-40B4-BE49-F238E27FC236}">
                <a16:creationId xmlns:a16="http://schemas.microsoft.com/office/drawing/2014/main" id="{58A7A496-A7E5-4710-9308-04EFE7BD3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482" y="1130450"/>
            <a:ext cx="12200964" cy="572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6403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Green, Background, Texture, Textured, Wallpaper, Backdrop, Background ...">
            <a:extLst>
              <a:ext uri="{FF2B5EF4-FFF2-40B4-BE49-F238E27FC236}">
                <a16:creationId xmlns:a16="http://schemas.microsoft.com/office/drawing/2014/main" id="{2F10D62E-575F-484F-8E71-8DEA79E9B7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2048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51CF8C-35EB-4446-90EB-3B7CB02FCC7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44886" y="118999"/>
            <a:ext cx="10167937" cy="8141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Book"/>
              </a:rPr>
              <a:t>Timeline Chart: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14:cNvPr>
              <p14:cNvContentPartPr/>
              <p14:nvPr/>
            </p14:nvContentPartPr>
            <p14:xfrm>
              <a:off x="5011830" y="2232771"/>
              <a:ext cx="9525" cy="9525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83080" y="-624729"/>
                <a:ext cx="2857500" cy="571500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2" descr="Diagram&#10;&#10;Description automatically generated">
            <a:extLst>
              <a:ext uri="{FF2B5EF4-FFF2-40B4-BE49-F238E27FC236}">
                <a16:creationId xmlns:a16="http://schemas.microsoft.com/office/drawing/2014/main" id="{58A7A496-A7E5-4710-9308-04EFE7BD3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2459" y="1130450"/>
            <a:ext cx="8087081" cy="572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9987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DEC41340-DACE-4671-8A64-342C22B754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540" y="3237"/>
            <a:ext cx="12239050" cy="689868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F1D97E-B71D-458E-A2B4-EEC6F8F80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chemeClr val="accent3">
                    <a:lumMod val="40000"/>
                    <a:lumOff val="60000"/>
                  </a:schemeClr>
                </a:solidFill>
                <a:latin typeface="Franklin Gothic Book"/>
              </a:rPr>
              <a:t>Future Plans: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F4CA91D-0367-492F-B502-8138CBDD6F45}"/>
              </a:ext>
            </a:extLst>
          </p:cNvPr>
          <p:cNvSpPr txBox="1">
            <a:spLocks/>
          </p:cNvSpPr>
          <p:nvPr/>
        </p:nvSpPr>
        <p:spPr>
          <a:xfrm>
            <a:off x="1111393" y="1723999"/>
            <a:ext cx="10168128" cy="41545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200000"/>
              </a:lnSpc>
              <a:buFont typeface="Arial"/>
              <a:buChar char="•"/>
            </a:pPr>
            <a:r>
              <a:rPr lang="en-US" sz="3200" dirty="0">
                <a:solidFill>
                  <a:schemeClr val="accent6">
                    <a:lumMod val="20000"/>
                    <a:lumOff val="80000"/>
                  </a:schemeClr>
                </a:solidFill>
                <a:latin typeface="Avenir Next LT Pro"/>
              </a:rPr>
              <a:t>Multi User Support</a:t>
            </a:r>
          </a:p>
          <a:p>
            <a:pPr marL="571500" indent="-571500">
              <a:lnSpc>
                <a:spcPct val="200000"/>
              </a:lnSpc>
              <a:buFont typeface="Arial"/>
              <a:buChar char="•"/>
            </a:pPr>
            <a:r>
              <a:rPr lang="en-US" sz="3200" dirty="0">
                <a:solidFill>
                  <a:schemeClr val="accent6">
                    <a:lumMod val="20000"/>
                    <a:lumOff val="80000"/>
                  </a:schemeClr>
                </a:solidFill>
                <a:latin typeface="Avenir Next LT Pro"/>
              </a:rPr>
              <a:t>Customization in Type &amp; Categories</a:t>
            </a:r>
          </a:p>
          <a:p>
            <a:pPr marL="571500" indent="-571500">
              <a:lnSpc>
                <a:spcPct val="200000"/>
              </a:lnSpc>
              <a:buFont typeface="Arial"/>
              <a:buChar char="•"/>
            </a:pPr>
            <a:r>
              <a:rPr lang="en-US" sz="3200" dirty="0">
                <a:solidFill>
                  <a:schemeClr val="accent6">
                    <a:lumMod val="20000"/>
                    <a:lumOff val="80000"/>
                  </a:schemeClr>
                </a:solidFill>
                <a:latin typeface="Avenir Next LT Pro"/>
              </a:rPr>
              <a:t>Different Graph Functionality</a:t>
            </a:r>
          </a:p>
        </p:txBody>
      </p:sp>
    </p:spTree>
    <p:extLst>
      <p:ext uri="{BB962C8B-B14F-4D97-AF65-F5344CB8AC3E}">
        <p14:creationId xmlns:p14="http://schemas.microsoft.com/office/powerpoint/2010/main" val="41063754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DEC41340-DACE-4671-8A64-342C22B754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540" y="3237"/>
            <a:ext cx="12239050" cy="689868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F1D97E-B71D-458E-A2B4-EEC6F8F80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chemeClr val="accent3">
                    <a:lumMod val="40000"/>
                    <a:lumOff val="60000"/>
                  </a:schemeClr>
                </a:solidFill>
                <a:latin typeface="Franklin Gothic Book"/>
              </a:rPr>
              <a:t>References: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F4CA91D-0367-492F-B502-8138CBDD6F45}"/>
              </a:ext>
            </a:extLst>
          </p:cNvPr>
          <p:cNvSpPr txBox="1">
            <a:spLocks/>
          </p:cNvSpPr>
          <p:nvPr/>
        </p:nvSpPr>
        <p:spPr>
          <a:xfrm>
            <a:off x="1111394" y="1723999"/>
            <a:ext cx="12047031" cy="41545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200000"/>
              </a:lnSpc>
              <a:buFont typeface="Arial"/>
              <a:buChar char="•"/>
            </a:pPr>
            <a:r>
              <a:rPr lang="en-US" sz="2800" dirty="0">
                <a:solidFill>
                  <a:schemeClr val="accent6">
                    <a:lumMod val="20000"/>
                    <a:lumOff val="80000"/>
                  </a:schemeClr>
                </a:solidFill>
                <a:latin typeface="Avenir Next LT Pro"/>
              </a:rPr>
              <a:t>Material UI : </a:t>
            </a:r>
            <a:r>
              <a:rPr lang="en-US" sz="2800" dirty="0">
                <a:solidFill>
                  <a:schemeClr val="accent6">
                    <a:lumMod val="20000"/>
                    <a:lumOff val="80000"/>
                  </a:schemeClr>
                </a:solidFill>
                <a:ea typeface="+mj-lt"/>
                <a:cs typeface="+mj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https://material-ui.com/</a:t>
            </a:r>
            <a:endParaRPr lang="en-US" sz="2800">
              <a:solidFill>
                <a:schemeClr val="accent6">
                  <a:lumMod val="20000"/>
                  <a:lumOff val="80000"/>
                </a:schemeClr>
              </a:solidFill>
              <a:ea typeface="+mj-lt"/>
              <a:cs typeface="+mj-lt"/>
            </a:endParaRPr>
          </a:p>
          <a:p>
            <a:pPr marL="571500" indent="-571500">
              <a:lnSpc>
                <a:spcPct val="200000"/>
              </a:lnSpc>
              <a:buFont typeface="Arial"/>
              <a:buChar char="•"/>
            </a:pPr>
            <a:r>
              <a:rPr lang="en-US" sz="2800" dirty="0">
                <a:solidFill>
                  <a:schemeClr val="accent6">
                    <a:lumMod val="20000"/>
                    <a:lumOff val="80000"/>
                  </a:schemeClr>
                </a:solidFill>
                <a:latin typeface="Avenir Next LT Pro"/>
              </a:rPr>
              <a:t>ChartJS2 : </a:t>
            </a:r>
            <a:r>
              <a:rPr lang="en-US" sz="2800" dirty="0">
                <a:solidFill>
                  <a:schemeClr val="accent6">
                    <a:lumMod val="20000"/>
                    <a:lumOff val="80000"/>
                  </a:schemeClr>
                </a:solidFill>
                <a:ea typeface="+mj-lt"/>
                <a:cs typeface="+mj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https://www.chartjs.org/docs/latest/</a:t>
            </a:r>
            <a:endParaRPr lang="en-US" sz="2800">
              <a:solidFill>
                <a:schemeClr val="accent6">
                  <a:lumMod val="20000"/>
                  <a:lumOff val="80000"/>
                </a:schemeClr>
              </a:solidFill>
              <a:ea typeface="+mj-lt"/>
              <a:cs typeface="+mj-lt"/>
            </a:endParaRPr>
          </a:p>
          <a:p>
            <a:pPr marL="571500" indent="-571500">
              <a:lnSpc>
                <a:spcPct val="200000"/>
              </a:lnSpc>
              <a:buFont typeface="Arial"/>
              <a:buChar char="•"/>
            </a:pPr>
            <a:r>
              <a:rPr lang="en-US" sz="2800" dirty="0">
                <a:solidFill>
                  <a:schemeClr val="accent6">
                    <a:lumMod val="20000"/>
                    <a:lumOff val="80000"/>
                  </a:schemeClr>
                </a:solidFill>
                <a:latin typeface="Avenir Next LT Pro"/>
              </a:rPr>
              <a:t>React Hooks : </a:t>
            </a:r>
            <a:r>
              <a:rPr lang="en-US" sz="2800" dirty="0">
                <a:solidFill>
                  <a:schemeClr val="accent6">
                    <a:lumMod val="20000"/>
                    <a:lumOff val="80000"/>
                  </a:schemeClr>
                </a:solidFill>
                <a:ea typeface="+mj-lt"/>
                <a:cs typeface="+mj-l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https://reactjs.org/docs/hooks-reference.html</a:t>
            </a:r>
          </a:p>
        </p:txBody>
      </p:sp>
    </p:spTree>
    <p:extLst>
      <p:ext uri="{BB962C8B-B14F-4D97-AF65-F5344CB8AC3E}">
        <p14:creationId xmlns:p14="http://schemas.microsoft.com/office/powerpoint/2010/main" val="2790268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9108615A-BC6E-427C-81C2-8CFB70160E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7207" r="-1" b="3678"/>
          <a:stretch/>
        </p:blipFill>
        <p:spPr>
          <a:xfrm>
            <a:off x="-2" y="10"/>
            <a:ext cx="866851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0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F1D97E-B71D-458E-A2B4-EEC6F8F80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8600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Thank You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72531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8" name="Rectangle 86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1" descr="Abstract Green Background Free Stock Photo - Public Domain Pictures">
            <a:extLst>
              <a:ext uri="{FF2B5EF4-FFF2-40B4-BE49-F238E27FC236}">
                <a16:creationId xmlns:a16="http://schemas.microsoft.com/office/drawing/2014/main" id="{06AC6493-32AF-4414-98B2-3A075D2A1E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65" b="7865"/>
          <a:stretch/>
        </p:blipFill>
        <p:spPr>
          <a:xfrm>
            <a:off x="9558" y="8493"/>
            <a:ext cx="12182212" cy="6852495"/>
          </a:xfrm>
          <a:prstGeom prst="rect">
            <a:avLst/>
          </a:prstGeom>
        </p:spPr>
      </p:pic>
      <p:sp>
        <p:nvSpPr>
          <p:cNvPr id="100" name="Rectangle 88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8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TextBox 1">
            <a:extLst>
              <a:ext uri="{FF2B5EF4-FFF2-40B4-BE49-F238E27FC236}">
                <a16:creationId xmlns:a16="http://schemas.microsoft.com/office/drawing/2014/main" id="{9D582853-E830-418B-B4C5-078828F3CC7A}"/>
              </a:ext>
            </a:extLst>
          </p:cNvPr>
          <p:cNvSpPr txBox="1"/>
          <p:nvPr/>
        </p:nvSpPr>
        <p:spPr>
          <a:xfrm>
            <a:off x="1221374" y="3798058"/>
            <a:ext cx="8299510" cy="1554272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defTabSz="914400" eaLnBrk="1" latinLnBrk="0" hangingPunct="1">
              <a:spcBef>
                <a:spcPts val="0"/>
              </a:spcBef>
              <a:spcAft>
                <a:spcPts val="600"/>
              </a:spcAft>
              <a:buFontTx/>
              <a:buNone/>
            </a:pPr>
            <a:endParaRPr lang="en-US" altLang="ko-KR" sz="2000" b="1" dirty="0">
              <a:solidFill>
                <a:srgbClr val="000000"/>
              </a:solidFill>
              <a:latin typeface="Avenir Next LT Pro"/>
              <a:ea typeface="Century Gothic" charset="0"/>
              <a:cs typeface="Calibri Light"/>
            </a:endParaRPr>
          </a:p>
          <a:p>
            <a:pPr marL="0" indent="0" algn="just" defTabSz="914400" eaLnBrk="1" latinLnBrk="0" hangingPunct="1">
              <a:spcBef>
                <a:spcPts val="0"/>
              </a:spcBef>
              <a:spcAft>
                <a:spcPts val="600"/>
              </a:spcAft>
              <a:buFontTx/>
              <a:buNone/>
            </a:pPr>
            <a:r>
              <a:rPr lang="en-US" altLang="ko-KR" sz="2000" b="1" dirty="0">
                <a:solidFill>
                  <a:schemeClr val="bg1">
                    <a:lumMod val="95000"/>
                  </a:schemeClr>
                </a:solidFill>
                <a:latin typeface="Avenir Next LT Pro"/>
                <a:ea typeface="Century Gothic" charset="0"/>
                <a:cs typeface="Calibri Light"/>
              </a:rPr>
              <a:t>    </a:t>
            </a:r>
            <a:r>
              <a:rPr lang="en-US" altLang="ko-KR" sz="2000" b="1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Avenir Next LT Pro"/>
                <a:ea typeface="Century Gothic" charset="0"/>
                <a:cs typeface="Calibri Light"/>
              </a:rPr>
              <a:t>Bhadaja</a:t>
            </a:r>
            <a:r>
              <a:rPr lang="en-US" altLang="ko-KR" sz="2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Avenir Next LT Pro"/>
                <a:ea typeface="Century Gothic" charset="0"/>
                <a:cs typeface="Calibri Light"/>
              </a:rPr>
              <a:t> Pavankumar Vithaldas​</a:t>
            </a:r>
            <a:endParaRPr lang="ko-KR" altLang="en-US" sz="2000" b="1">
              <a:solidFill>
                <a:schemeClr val="accent6">
                  <a:lumMod val="40000"/>
                  <a:lumOff val="60000"/>
                </a:schemeClr>
              </a:solidFill>
              <a:latin typeface="Avenir Next LT Pro"/>
              <a:ea typeface="Century Gothic" charset="0"/>
              <a:cs typeface="Calibri Light"/>
            </a:endParaRPr>
          </a:p>
          <a:p>
            <a:pPr marL="0" indent="0" algn="just" defTabSz="914400" eaLnBrk="1" latinLnBrk="0" hangingPunct="1">
              <a:spcBef>
                <a:spcPts val="0"/>
              </a:spcBef>
              <a:spcAft>
                <a:spcPts val="600"/>
              </a:spcAft>
              <a:buFontTx/>
              <a:buNone/>
            </a:pPr>
            <a:r>
              <a:rPr lang="en-US" altLang="ko-KR" sz="2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Avenir Next LT Pro"/>
                <a:ea typeface="Century Gothic" charset="0"/>
                <a:cs typeface="Calibri Light"/>
              </a:rPr>
              <a:t>    Amin Sanket </a:t>
            </a:r>
            <a:r>
              <a:rPr lang="en-US" altLang="ko-KR" sz="2000" b="1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Avenir Next LT Pro"/>
                <a:ea typeface="Century Gothic" charset="0"/>
                <a:cs typeface="Calibri Light"/>
              </a:rPr>
              <a:t>Kalpeshbhai</a:t>
            </a:r>
            <a:r>
              <a:rPr lang="en-US" altLang="ko-KR" sz="2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Avenir Next LT Pro"/>
                <a:ea typeface="Century Gothic" charset="0"/>
                <a:cs typeface="Calibri Light"/>
              </a:rPr>
              <a:t>​</a:t>
            </a:r>
            <a:endParaRPr lang="ko-KR" altLang="en-US" sz="2000" b="1">
              <a:solidFill>
                <a:schemeClr val="accent6">
                  <a:lumMod val="40000"/>
                  <a:lumOff val="60000"/>
                </a:schemeClr>
              </a:solidFill>
              <a:latin typeface="Avenir Next LT Pro"/>
              <a:ea typeface="Century Gothic" charset="0"/>
              <a:cs typeface="Calibri Light"/>
            </a:endParaRPr>
          </a:p>
          <a:p>
            <a:pPr marL="0" indent="0" algn="just" defTabSz="914400" eaLnBrk="1" latinLnBrk="0" hangingPunct="1">
              <a:spcBef>
                <a:spcPts val="0"/>
              </a:spcBef>
              <a:spcAft>
                <a:spcPts val="600"/>
              </a:spcAft>
              <a:buFontTx/>
              <a:buNone/>
            </a:pPr>
            <a:r>
              <a:rPr lang="en-US" altLang="ko-KR" sz="2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Avenir Next LT Pro"/>
                <a:ea typeface="Century Gothic" charset="0"/>
                <a:cs typeface="Calibri Light"/>
              </a:rPr>
              <a:t>    Shah Raj Rakeshkumar​</a:t>
            </a:r>
            <a:endParaRPr lang="ko-KR" altLang="en-US" sz="2000" b="1">
              <a:solidFill>
                <a:schemeClr val="accent6">
                  <a:lumMod val="40000"/>
                  <a:lumOff val="60000"/>
                </a:schemeClr>
              </a:solidFill>
              <a:latin typeface="Avenir Next LT Pro"/>
              <a:ea typeface="Century Gothic" charset="0"/>
              <a:cs typeface="Calibri Light"/>
            </a:endParaRPr>
          </a:p>
        </p:txBody>
      </p:sp>
      <p:sp>
        <p:nvSpPr>
          <p:cNvPr id="67" name="TextBox 2">
            <a:extLst>
              <a:ext uri="{FF2B5EF4-FFF2-40B4-BE49-F238E27FC236}">
                <a16:creationId xmlns:a16="http://schemas.microsoft.com/office/drawing/2014/main" id="{BD64F0E1-B4C1-46A4-94A9-B378A09BF581}"/>
              </a:ext>
            </a:extLst>
          </p:cNvPr>
          <p:cNvSpPr txBox="1"/>
          <p:nvPr/>
        </p:nvSpPr>
        <p:spPr>
          <a:xfrm>
            <a:off x="1319303" y="614359"/>
            <a:ext cx="4081780" cy="2031325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Aft>
                <a:spcPts val="600"/>
              </a:spcAft>
            </a:pPr>
            <a:endParaRPr lang="en-US" sz="2800" b="1" dirty="0">
              <a:solidFill>
                <a:schemeClr val="bg1">
                  <a:lumMod val="95000"/>
                </a:schemeClr>
              </a:solidFill>
              <a:latin typeface="Franklin Gothic Book"/>
              <a:cs typeface="Segoe UI"/>
            </a:endParaRPr>
          </a:p>
          <a:p>
            <a:pPr algn="just">
              <a:spcAft>
                <a:spcPts val="600"/>
              </a:spcAft>
            </a:pPr>
            <a:r>
              <a:rPr lang="en-US" b="1" dirty="0">
                <a:solidFill>
                  <a:schemeClr val="bg1">
                    <a:lumMod val="95000"/>
                  </a:schemeClr>
                </a:solidFill>
                <a:cs typeface="Segoe UI"/>
              </a:rPr>
              <a:t>​</a:t>
            </a:r>
            <a:endParaRPr lang="en-US" sz="2000" b="1">
              <a:solidFill>
                <a:schemeClr val="bg1">
                  <a:lumMod val="95000"/>
                </a:schemeClr>
              </a:solidFill>
              <a:cs typeface="Segoe UI"/>
            </a:endParaRPr>
          </a:p>
          <a:p>
            <a:pPr algn="just">
              <a:spcAft>
                <a:spcPts val="600"/>
              </a:spcAft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  <a:cs typeface="Segoe UI"/>
              </a:rPr>
              <a:t>  </a:t>
            </a:r>
            <a:r>
              <a:rPr lang="en-US" sz="2000" b="1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 Dr.</a:t>
            </a: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 Bela </a:t>
            </a:r>
            <a:r>
              <a:rPr lang="en-US" sz="2000" b="1" dirty="0" err="1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Shrimali</a:t>
            </a:r>
            <a:endParaRPr lang="en-US" sz="2000" b="1" dirty="0">
              <a:solidFill>
                <a:schemeClr val="accent6">
                  <a:lumMod val="40000"/>
                  <a:lumOff val="60000"/>
                </a:schemeClr>
              </a:solidFill>
              <a:cs typeface="Segoe UI"/>
            </a:endParaRPr>
          </a:p>
          <a:p>
            <a:pPr algn="just">
              <a:spcAft>
                <a:spcPts val="600"/>
              </a:spcAft>
            </a:pP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   CE-Department</a:t>
            </a:r>
          </a:p>
          <a:p>
            <a:pPr algn="just">
              <a:spcAft>
                <a:spcPts val="600"/>
              </a:spcAft>
            </a:pP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   LDRP-ITR</a:t>
            </a:r>
          </a:p>
        </p:txBody>
      </p:sp>
      <p:sp>
        <p:nvSpPr>
          <p:cNvPr id="68" name="TextBox 1">
            <a:extLst>
              <a:ext uri="{FF2B5EF4-FFF2-40B4-BE49-F238E27FC236}">
                <a16:creationId xmlns:a16="http://schemas.microsoft.com/office/drawing/2014/main" id="{D6EBE3A5-4B0E-4F7C-A2F2-2EBF8AA40C98}"/>
              </a:ext>
            </a:extLst>
          </p:cNvPr>
          <p:cNvSpPr txBox="1"/>
          <p:nvPr/>
        </p:nvSpPr>
        <p:spPr>
          <a:xfrm>
            <a:off x="1221373" y="3098688"/>
            <a:ext cx="4969675" cy="8771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defTabSz="914400" eaLnBrk="1" latinLnBrk="0" hangingPunct="1">
              <a:spcBef>
                <a:spcPts val="0"/>
              </a:spcBef>
              <a:spcAft>
                <a:spcPts val="600"/>
              </a:spcAft>
              <a:buFontTx/>
              <a:buNone/>
            </a:pPr>
            <a:endParaRPr lang="en-US" altLang="ko-KR" b="1" dirty="0">
              <a:solidFill>
                <a:srgbClr val="000000"/>
              </a:solidFill>
              <a:latin typeface="NanumGothic"/>
              <a:ea typeface="Century Gothic" charset="0"/>
              <a:cs typeface="Calibri Light"/>
            </a:endParaRPr>
          </a:p>
          <a:p>
            <a:pPr algn="just">
              <a:spcAft>
                <a:spcPts val="600"/>
              </a:spcAft>
            </a:pPr>
            <a:r>
              <a:rPr lang="en-US" altLang="ko-KR" sz="28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Franklin Gothic Book"/>
                <a:ea typeface="Century Gothic" charset="0"/>
                <a:cs typeface="Calibri Light"/>
              </a:rPr>
              <a:t>Created By:</a:t>
            </a:r>
          </a:p>
        </p:txBody>
      </p:sp>
      <p:sp>
        <p:nvSpPr>
          <p:cNvPr id="69" name="TextBox 1">
            <a:extLst>
              <a:ext uri="{FF2B5EF4-FFF2-40B4-BE49-F238E27FC236}">
                <a16:creationId xmlns:a16="http://schemas.microsoft.com/office/drawing/2014/main" id="{2E40B5AE-8215-4FB5-9F6F-B5BDA9F4EBF8}"/>
              </a:ext>
            </a:extLst>
          </p:cNvPr>
          <p:cNvSpPr txBox="1"/>
          <p:nvPr/>
        </p:nvSpPr>
        <p:spPr>
          <a:xfrm>
            <a:off x="1221372" y="509976"/>
            <a:ext cx="4969675" cy="8771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defTabSz="914400" eaLnBrk="1" latinLnBrk="0" hangingPunct="1">
              <a:spcBef>
                <a:spcPts val="0"/>
              </a:spcBef>
              <a:spcAft>
                <a:spcPts val="600"/>
              </a:spcAft>
              <a:buFontTx/>
              <a:buNone/>
            </a:pPr>
            <a:endParaRPr lang="en-US" altLang="ko-KR" b="1" dirty="0">
              <a:solidFill>
                <a:schemeClr val="accent2">
                  <a:lumMod val="20000"/>
                  <a:lumOff val="80000"/>
                </a:schemeClr>
              </a:solidFill>
              <a:latin typeface="NanumGothic"/>
              <a:ea typeface="Century Gothic" charset="0"/>
              <a:cs typeface="Calibri Light"/>
            </a:endParaRPr>
          </a:p>
          <a:p>
            <a:pPr algn="just">
              <a:spcAft>
                <a:spcPts val="600"/>
              </a:spcAft>
            </a:pPr>
            <a:r>
              <a:rPr lang="en-US" altLang="ko-KR" sz="28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Franklin Gothic Book"/>
                <a:ea typeface="Century Gothic" charset="0"/>
                <a:cs typeface="Calibri Light"/>
              </a:rPr>
              <a:t>Guided By: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8" name="Rectangle 86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1" descr="Abstract Green Background Free Stock Photo - Public Domain Pictures">
            <a:extLst>
              <a:ext uri="{FF2B5EF4-FFF2-40B4-BE49-F238E27FC236}">
                <a16:creationId xmlns:a16="http://schemas.microsoft.com/office/drawing/2014/main" id="{06AC6493-32AF-4414-98B2-3A075D2A1E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65" b="7865"/>
          <a:stretch/>
        </p:blipFill>
        <p:spPr>
          <a:xfrm>
            <a:off x="9558" y="8493"/>
            <a:ext cx="12182212" cy="6852495"/>
          </a:xfrm>
          <a:prstGeom prst="rect">
            <a:avLst/>
          </a:prstGeom>
        </p:spPr>
      </p:pic>
      <p:sp>
        <p:nvSpPr>
          <p:cNvPr id="100" name="Rectangle 88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8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TextBox 2">
            <a:extLst>
              <a:ext uri="{FF2B5EF4-FFF2-40B4-BE49-F238E27FC236}">
                <a16:creationId xmlns:a16="http://schemas.microsoft.com/office/drawing/2014/main" id="{BD64F0E1-B4C1-46A4-94A9-B378A09BF581}"/>
              </a:ext>
            </a:extLst>
          </p:cNvPr>
          <p:cNvSpPr txBox="1"/>
          <p:nvPr/>
        </p:nvSpPr>
        <p:spPr>
          <a:xfrm>
            <a:off x="1319303" y="1015412"/>
            <a:ext cx="4081780" cy="5740033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Aft>
                <a:spcPts val="600"/>
              </a:spcAft>
            </a:pPr>
            <a:endParaRPr lang="en-US" sz="2800" b="1" dirty="0">
              <a:solidFill>
                <a:schemeClr val="bg1">
                  <a:lumMod val="95000"/>
                </a:schemeClr>
              </a:solidFill>
              <a:latin typeface="Franklin Gothic Book"/>
              <a:cs typeface="Segoe UI"/>
            </a:endParaRP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System Definition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Technologies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Project Structure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Continuous Deployment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Functional Requirements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Screen Design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Future Plans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Arial"/>
              <a:buChar char="•"/>
            </a:pPr>
            <a: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  <a:t>Live Implementation</a:t>
            </a:r>
          </a:p>
          <a:p>
            <a:pPr algn="just">
              <a:spcAft>
                <a:spcPts val="600"/>
              </a:spcAft>
            </a:pPr>
            <a:r>
              <a:rPr lang="en-US" sz="2000" b="1" dirty="0">
                <a:cs typeface="Segoe UI"/>
              </a:rPr>
              <a:t>Loc</a:t>
            </a:r>
            <a:br>
              <a:rPr lang="en-US" sz="2000" b="1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"/>
              </a:rPr>
            </a:br>
            <a:endParaRPr lang="en-US" sz="2000" b="1">
              <a:solidFill>
                <a:schemeClr val="accent6">
                  <a:lumMod val="40000"/>
                  <a:lumOff val="60000"/>
                </a:schemeClr>
              </a:solidFill>
              <a:cs typeface="Segoe UI"/>
            </a:endParaRPr>
          </a:p>
        </p:txBody>
      </p:sp>
      <p:sp>
        <p:nvSpPr>
          <p:cNvPr id="69" name="TextBox 1">
            <a:extLst>
              <a:ext uri="{FF2B5EF4-FFF2-40B4-BE49-F238E27FC236}">
                <a16:creationId xmlns:a16="http://schemas.microsoft.com/office/drawing/2014/main" id="{2E40B5AE-8215-4FB5-9F6F-B5BDA9F4EBF8}"/>
              </a:ext>
            </a:extLst>
          </p:cNvPr>
          <p:cNvSpPr txBox="1"/>
          <p:nvPr/>
        </p:nvSpPr>
        <p:spPr>
          <a:xfrm>
            <a:off x="1221372" y="509976"/>
            <a:ext cx="4969675" cy="877163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defTabSz="914400" eaLnBrk="1" latinLnBrk="0" hangingPunct="1">
              <a:spcBef>
                <a:spcPts val="0"/>
              </a:spcBef>
              <a:spcAft>
                <a:spcPts val="600"/>
              </a:spcAft>
              <a:buFontTx/>
              <a:buNone/>
            </a:pPr>
            <a:endParaRPr lang="en-US" altLang="ko-KR" b="1" dirty="0">
              <a:solidFill>
                <a:schemeClr val="accent2">
                  <a:lumMod val="20000"/>
                  <a:lumOff val="80000"/>
                </a:schemeClr>
              </a:solidFill>
              <a:latin typeface="NanumGothic"/>
              <a:ea typeface="Century Gothic" charset="0"/>
              <a:cs typeface="Calibri Light"/>
            </a:endParaRPr>
          </a:p>
          <a:p>
            <a:pPr algn="just">
              <a:spcAft>
                <a:spcPts val="600"/>
              </a:spcAft>
            </a:pPr>
            <a:r>
              <a:rPr lang="en-US" altLang="ko-KR" sz="2800" b="1" dirty="0">
                <a:solidFill>
                  <a:schemeClr val="accent3">
                    <a:lumMod val="40000"/>
                    <a:lumOff val="60000"/>
                  </a:schemeClr>
                </a:solidFill>
                <a:latin typeface="Franklin Gothic Book"/>
                <a:ea typeface="Century Gothic" charset="0"/>
                <a:cs typeface="Calibri Light"/>
              </a:rPr>
              <a:t>Outline of Presentation:</a:t>
            </a:r>
          </a:p>
        </p:txBody>
      </p:sp>
    </p:spTree>
    <p:extLst>
      <p:ext uri="{BB962C8B-B14F-4D97-AF65-F5344CB8AC3E}">
        <p14:creationId xmlns:p14="http://schemas.microsoft.com/office/powerpoint/2010/main" val="1877257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Green, Background, Texture, Textured, Wallpaper, Backdrop, Background ...">
            <a:extLst>
              <a:ext uri="{FF2B5EF4-FFF2-40B4-BE49-F238E27FC236}">
                <a16:creationId xmlns:a16="http://schemas.microsoft.com/office/drawing/2014/main" id="{FA7FA6A5-B3BD-4F62-ADEC-460A21FF40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0CD7D3-E312-4B45-9820-D745E1D75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en-US" sz="5000" dirty="0">
                <a:solidFill>
                  <a:schemeClr val="accent3">
                    <a:lumMod val="40000"/>
                    <a:lumOff val="60000"/>
                  </a:schemeClr>
                </a:solidFill>
                <a:latin typeface="Franklin Gothic Book"/>
              </a:rPr>
              <a:t>Expense Tracker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9B64F-E76A-4FA2-969C-DA86286748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2"/>
            <a:r>
              <a:rPr lang="en-US" sz="40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What?</a:t>
            </a:r>
          </a:p>
          <a:p>
            <a:pPr lvl="2"/>
            <a:r>
              <a:rPr lang="en-US" sz="40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28584035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712C">
            <a:alpha val="4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FE26D468-A2F3-4B2F-816F-172E8B9566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176" y="6132"/>
            <a:ext cx="12450871" cy="6866611"/>
          </a:xfrm>
          <a:prstGeom prst="rect">
            <a:avLst/>
          </a:prstGeom>
        </p:spPr>
      </p:pic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7958F8D2-E168-45AA-84D7-14C902177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0CD7D3-E312-4B45-9820-D745E1D75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Technologies</a:t>
            </a: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7" name="Graphic 7">
            <a:extLst>
              <a:ext uri="{FF2B5EF4-FFF2-40B4-BE49-F238E27FC236}">
                <a16:creationId xmlns:a16="http://schemas.microsoft.com/office/drawing/2014/main" id="{BBB45E9D-E7F7-4804-A6B0-92AD28CA88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28503" y="2971267"/>
            <a:ext cx="2834640" cy="20031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9B64F-E76A-4FA2-969C-DA86286748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5738" y="1263807"/>
            <a:ext cx="6960524" cy="5985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2" indent="0" algn="ctr">
              <a:spcBef>
                <a:spcPts val="1000"/>
              </a:spcBef>
              <a:buNone/>
            </a:pPr>
            <a:r>
              <a:rPr lang="en-US">
                <a:solidFill>
                  <a:schemeClr val="bg1"/>
                </a:solidFill>
              </a:rPr>
              <a:t>NERF Stack</a:t>
            </a:r>
          </a:p>
        </p:txBody>
      </p:sp>
      <p:pic>
        <p:nvPicPr>
          <p:cNvPr id="10" name="Graphic 11">
            <a:extLst>
              <a:ext uri="{FF2B5EF4-FFF2-40B4-BE49-F238E27FC236}">
                <a16:creationId xmlns:a16="http://schemas.microsoft.com/office/drawing/2014/main" id="{25C8B9ED-B4C4-4C09-8622-1CC8ED3B13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9708" y="3134917"/>
            <a:ext cx="2834640" cy="1734415"/>
          </a:xfrm>
          <a:prstGeom prst="rect">
            <a:avLst/>
          </a:prstGeom>
        </p:spPr>
      </p:pic>
      <p:pic>
        <p:nvPicPr>
          <p:cNvPr id="8" name="Graphic 9">
            <a:extLst>
              <a:ext uri="{FF2B5EF4-FFF2-40B4-BE49-F238E27FC236}">
                <a16:creationId xmlns:a16="http://schemas.microsoft.com/office/drawing/2014/main" id="{34418320-CCDE-4B86-96F2-D405F445554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045604" y="3339546"/>
            <a:ext cx="2834640" cy="1266541"/>
          </a:xfrm>
          <a:prstGeom prst="rect">
            <a:avLst/>
          </a:prstGeom>
        </p:spPr>
      </p:pic>
      <p:pic>
        <p:nvPicPr>
          <p:cNvPr id="27" name="Picture 2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20076FEE-B7FA-4352-ACE2-9FB8D115DCA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71116" y="3490526"/>
            <a:ext cx="2834640" cy="102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882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DEC41340-DACE-4671-8A64-342C22B754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540" y="3237"/>
            <a:ext cx="12239050" cy="689868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F1D97E-B71D-458E-A2B4-EEC6F8F80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chemeClr val="accent3">
                    <a:lumMod val="40000"/>
                    <a:lumOff val="60000"/>
                  </a:schemeClr>
                </a:solidFill>
                <a:latin typeface="Franklin Gothic Book"/>
              </a:rPr>
              <a:t>Functional Requirements: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F4CA91D-0367-492F-B502-8138CBDD6F45}"/>
              </a:ext>
            </a:extLst>
          </p:cNvPr>
          <p:cNvSpPr txBox="1">
            <a:spLocks/>
          </p:cNvSpPr>
          <p:nvPr/>
        </p:nvSpPr>
        <p:spPr>
          <a:xfrm>
            <a:off x="1111393" y="1393131"/>
            <a:ext cx="10168128" cy="48563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accent6">
                    <a:lumMod val="20000"/>
                    <a:lumOff val="80000"/>
                  </a:schemeClr>
                </a:solidFill>
                <a:ea typeface="+mj-lt"/>
                <a:cs typeface="+mj-lt"/>
              </a:rPr>
              <a:t>• User can access site and use functionality without registration </a:t>
            </a:r>
            <a:endParaRPr lang="en-US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accent6">
                    <a:lumMod val="20000"/>
                    <a:lumOff val="80000"/>
                  </a:schemeClr>
                </a:solidFill>
                <a:ea typeface="+mj-lt"/>
                <a:cs typeface="+mj-lt"/>
              </a:rPr>
              <a:t>• After creating transaction form choices should not be changed. </a:t>
            </a:r>
            <a:endParaRPr lang="en-US" sz="2400">
              <a:solidFill>
                <a:schemeClr val="accent6">
                  <a:lumMod val="20000"/>
                  <a:lumOff val="80000"/>
                </a:schemeClr>
              </a:solidFill>
              <a:ea typeface="+mj-lt"/>
              <a:cs typeface="+mj-lt"/>
            </a:endParaRPr>
          </a:p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accent6">
                    <a:lumMod val="20000"/>
                    <a:lumOff val="80000"/>
                  </a:schemeClr>
                </a:solidFill>
                <a:ea typeface="+mj-lt"/>
                <a:cs typeface="+mj-lt"/>
              </a:rPr>
              <a:t>• User can share their tracker board with other users. </a:t>
            </a:r>
            <a:endParaRPr lang="en-US" sz="2400">
              <a:solidFill>
                <a:schemeClr val="accent6">
                  <a:lumMod val="20000"/>
                  <a:lumOff val="80000"/>
                </a:schemeClr>
              </a:solidFill>
              <a:ea typeface="+mj-lt"/>
              <a:cs typeface="+mj-lt"/>
            </a:endParaRPr>
          </a:p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accent6">
                    <a:lumMod val="20000"/>
                    <a:lumOff val="80000"/>
                  </a:schemeClr>
                </a:solidFill>
                <a:ea typeface="+mj-lt"/>
                <a:cs typeface="+mj-lt"/>
              </a:rPr>
              <a:t>• User can see visual output of information he/she has given. </a:t>
            </a:r>
            <a:endParaRPr lang="en-US" sz="2400">
              <a:solidFill>
                <a:schemeClr val="accent6">
                  <a:lumMod val="20000"/>
                  <a:lumOff val="80000"/>
                </a:schemeClr>
              </a:solidFill>
              <a:ea typeface="+mj-lt"/>
              <a:cs typeface="+mj-lt"/>
            </a:endParaRPr>
          </a:p>
          <a:p>
            <a:pPr>
              <a:lnSpc>
                <a:spcPct val="200000"/>
              </a:lnSpc>
            </a:pPr>
            <a:r>
              <a:rPr lang="en-US" sz="2400" dirty="0">
                <a:solidFill>
                  <a:schemeClr val="accent6">
                    <a:lumMod val="20000"/>
                    <a:lumOff val="80000"/>
                  </a:schemeClr>
                </a:solidFill>
                <a:ea typeface="+mj-lt"/>
                <a:cs typeface="+mj-lt"/>
              </a:rPr>
              <a:t>• User should be able to change different graphs to visualize their data. • User should be able to make their custom type and categories</a:t>
            </a:r>
            <a:endParaRPr lang="en-US" sz="240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9574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Green, Background, Texture, Textured, Wallpaper, Backdrop, Background ...">
            <a:extLst>
              <a:ext uri="{FF2B5EF4-FFF2-40B4-BE49-F238E27FC236}">
                <a16:creationId xmlns:a16="http://schemas.microsoft.com/office/drawing/2014/main" id="{2F10D62E-575F-484F-8E71-8DEA79E9B7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2048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51CF8C-35EB-4446-90EB-3B7CB02FCC7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44886" y="-246343"/>
            <a:ext cx="10167937" cy="11795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Book"/>
              </a:rPr>
              <a:t>Project Structure: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14:cNvPr>
              <p14:cNvContentPartPr/>
              <p14:nvPr/>
            </p14:nvContentPartPr>
            <p14:xfrm>
              <a:off x="5011830" y="2232771"/>
              <a:ext cx="9525" cy="9525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83080" y="-624729"/>
                <a:ext cx="2857500" cy="571500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2" descr="Diagram, schematic&#10;&#10;Description automatically generated">
            <a:extLst>
              <a:ext uri="{FF2B5EF4-FFF2-40B4-BE49-F238E27FC236}">
                <a16:creationId xmlns:a16="http://schemas.microsoft.com/office/drawing/2014/main" id="{58A7A496-A7E5-4710-9308-04EFE7BD3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307" y="1130450"/>
            <a:ext cx="10184700" cy="572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974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Green, Background, Texture, Textured, Wallpaper, Backdrop, Background ...">
            <a:extLst>
              <a:ext uri="{FF2B5EF4-FFF2-40B4-BE49-F238E27FC236}">
                <a16:creationId xmlns:a16="http://schemas.microsoft.com/office/drawing/2014/main" id="{2F10D62E-575F-484F-8E71-8DEA79E9B7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2048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51CF8C-35EB-4446-90EB-3B7CB02FCC7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44886" y="-246343"/>
            <a:ext cx="10167937" cy="11795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Book"/>
              </a:rPr>
              <a:t>Continuous Deployment: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14:cNvPr>
              <p14:cNvContentPartPr/>
              <p14:nvPr/>
            </p14:nvContentPartPr>
            <p14:xfrm>
              <a:off x="5011830" y="2232771"/>
              <a:ext cx="9525" cy="9525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83080" y="-624729"/>
                <a:ext cx="2857500" cy="571500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2" descr="Diagram&#10;&#10;Description automatically generated">
            <a:extLst>
              <a:ext uri="{FF2B5EF4-FFF2-40B4-BE49-F238E27FC236}">
                <a16:creationId xmlns:a16="http://schemas.microsoft.com/office/drawing/2014/main" id="{58A7A496-A7E5-4710-9308-04EFE7BD3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307" y="1130450"/>
            <a:ext cx="10184700" cy="572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209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Green, Background, Texture, Textured, Wallpaper, Backdrop, Background ...">
            <a:extLst>
              <a:ext uri="{FF2B5EF4-FFF2-40B4-BE49-F238E27FC236}">
                <a16:creationId xmlns:a16="http://schemas.microsoft.com/office/drawing/2014/main" id="{2F10D62E-575F-484F-8E71-8DEA79E9B7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2048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51CF8C-35EB-4446-90EB-3B7CB02FCC7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44886" y="-246343"/>
            <a:ext cx="10167937" cy="11795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accent6">
                    <a:lumMod val="20000"/>
                    <a:lumOff val="80000"/>
                  </a:schemeClr>
                </a:solidFill>
                <a:latin typeface="Franklin Gothic Book"/>
              </a:rPr>
              <a:t>Use case Diagram:</a:t>
            </a:r>
            <a:endParaRPr lang="en-US" sz="4800" dirty="0">
              <a:solidFill>
                <a:schemeClr val="accent6">
                  <a:lumMod val="20000"/>
                  <a:lumOff val="80000"/>
                </a:schemeClr>
              </a:solidFill>
              <a:latin typeface="Franklin Gothic Book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14:cNvPr>
              <p14:cNvContentPartPr/>
              <p14:nvPr/>
            </p14:nvContentPartPr>
            <p14:xfrm>
              <a:off x="5011830" y="2232771"/>
              <a:ext cx="9525" cy="9525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DDDA2A1-F5D0-466F-AB90-861609F4C0E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83080" y="-624729"/>
                <a:ext cx="2857500" cy="571500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2" descr="Diagram&#10;&#10;Description automatically generated">
            <a:extLst>
              <a:ext uri="{FF2B5EF4-FFF2-40B4-BE49-F238E27FC236}">
                <a16:creationId xmlns:a16="http://schemas.microsoft.com/office/drawing/2014/main" id="{58A7A496-A7E5-4710-9308-04EFE7BD3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9370" y="1130450"/>
            <a:ext cx="8062574" cy="572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082638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0F262FD6-3409-4039-A531-64BD4D2F99E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1" baseType="lpstr">
      <vt:lpstr>AccentBoxVTI</vt:lpstr>
      <vt:lpstr>Mesh</vt:lpstr>
      <vt:lpstr>Expense Tracker</vt:lpstr>
      <vt:lpstr>PowerPoint Presentation</vt:lpstr>
      <vt:lpstr>PowerPoint Presentation</vt:lpstr>
      <vt:lpstr>Expense Tracker</vt:lpstr>
      <vt:lpstr>Technologies</vt:lpstr>
      <vt:lpstr>Functional Requirements:</vt:lpstr>
      <vt:lpstr>Project Structure:</vt:lpstr>
      <vt:lpstr>Continuous Deployment:</vt:lpstr>
      <vt:lpstr>Use case Diagram:</vt:lpstr>
      <vt:lpstr>ER Diagram:</vt:lpstr>
      <vt:lpstr>Naïve View</vt:lpstr>
      <vt:lpstr>Income Panel:</vt:lpstr>
      <vt:lpstr>Expense Panel:</vt:lpstr>
      <vt:lpstr>Voice Command Inputs</vt:lpstr>
      <vt:lpstr>Evolved View:</vt:lpstr>
      <vt:lpstr>Timeline Chart:</vt:lpstr>
      <vt:lpstr>Future Plans:</vt:lpstr>
      <vt:lpstr>References: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685</cp:revision>
  <dcterms:created xsi:type="dcterms:W3CDTF">2021-03-03T17:41:51Z</dcterms:created>
  <dcterms:modified xsi:type="dcterms:W3CDTF">2021-03-06T07:35:47Z</dcterms:modified>
</cp:coreProperties>
</file>

<file path=docProps/thumbnail.jpeg>
</file>